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42" r:id="rId2"/>
    <p:sldId id="471" r:id="rId3"/>
    <p:sldId id="459" r:id="rId4"/>
    <p:sldId id="460" r:id="rId5"/>
    <p:sldId id="473" r:id="rId6"/>
    <p:sldId id="472" r:id="rId7"/>
    <p:sldId id="474" r:id="rId8"/>
    <p:sldId id="475" r:id="rId9"/>
    <p:sldId id="476" r:id="rId10"/>
    <p:sldId id="477" r:id="rId11"/>
    <p:sldId id="478" r:id="rId12"/>
    <p:sldId id="466" r:id="rId13"/>
    <p:sldId id="479" r:id="rId14"/>
    <p:sldId id="480" r:id="rId15"/>
    <p:sldId id="481" r:id="rId16"/>
    <p:sldId id="482" r:id="rId17"/>
    <p:sldId id="461" r:id="rId18"/>
    <p:sldId id="462" r:id="rId19"/>
    <p:sldId id="465" r:id="rId20"/>
    <p:sldId id="463" r:id="rId21"/>
    <p:sldId id="464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2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28" y="2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6 Annual Meeting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Arctic All Hazards </a:t>
            </a:r>
            <a:r>
              <a:rPr lang="en-US" sz="3000" i="1" dirty="0" err="1">
                <a:solidFill>
                  <a:srgbClr val="FFFF00"/>
                </a:solidFill>
              </a:rPr>
              <a:t>WebGIS</a:t>
            </a:r>
            <a:endParaRPr lang="en-US" sz="30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99702"/>
            <a:ext cx="6633644" cy="157162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Marcus A. Boyd, PhD</a:t>
            </a:r>
          </a:p>
          <a:p>
            <a:r>
              <a:rPr lang="en-US" dirty="0">
                <a:solidFill>
                  <a:srgbClr val="FFFF00"/>
                </a:solidFill>
              </a:rPr>
              <a:t>Director, Geospatial Research</a:t>
            </a:r>
          </a:p>
          <a:p>
            <a:r>
              <a:rPr lang="en-US" dirty="0">
                <a:solidFill>
                  <a:srgbClr val="FFFF00"/>
                </a:solidFill>
              </a:rPr>
              <a:t>START</a:t>
            </a:r>
          </a:p>
          <a:p>
            <a:r>
              <a:rPr lang="en-US" dirty="0">
                <a:solidFill>
                  <a:srgbClr val="FFFF00"/>
                </a:solidFill>
              </a:rPr>
              <a:t>University of Maryland, College Park</a:t>
            </a:r>
          </a:p>
        </p:txBody>
      </p:sp>
      <p:pic>
        <p:nvPicPr>
          <p:cNvPr id="6" name="Picture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EC282DA2-8826-FE46-990D-C94C6324B6B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r="3905"/>
          <a:stretch>
            <a:fillRect/>
          </a:stretch>
        </p:blipFill>
        <p:spPr>
          <a:xfrm>
            <a:off x="8425761" y="2586038"/>
            <a:ext cx="3733800" cy="2244725"/>
          </a:xfr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Arctic All-Hazards </a:t>
            </a:r>
            <a:r>
              <a:rPr lang="en-US" sz="3600" dirty="0" err="1"/>
              <a:t>WebGIS</a:t>
            </a:r>
            <a:r>
              <a:rPr lang="en-US" sz="3600" dirty="0"/>
              <a:t>:  </a:t>
            </a:r>
            <a:r>
              <a:rPr lang="en-US" sz="2100" i="1" dirty="0">
                <a:solidFill>
                  <a:srgbClr val="FFFF00"/>
                </a:solidFill>
              </a:rPr>
              <a:t>Improving User Experience and User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769" y="1840999"/>
            <a:ext cx="5275816" cy="364920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Project Principal Investigator(s)</a:t>
            </a:r>
          </a:p>
          <a:p>
            <a:pPr lvl="1"/>
            <a:r>
              <a:rPr lang="en-US" dirty="0"/>
              <a:t>Marcus A. Boyd, PhD</a:t>
            </a:r>
          </a:p>
          <a:p>
            <a:r>
              <a:rPr lang="en-US" dirty="0"/>
              <a:t>Lead Institution</a:t>
            </a:r>
          </a:p>
          <a:p>
            <a:pPr lvl="1"/>
            <a:r>
              <a:rPr lang="en-US" dirty="0"/>
              <a:t>University of Maryland, College Park</a:t>
            </a:r>
          </a:p>
          <a:p>
            <a:r>
              <a:rPr lang="en-US" dirty="0"/>
              <a:t>Supporting Team</a:t>
            </a:r>
          </a:p>
          <a:p>
            <a:pPr lvl="1"/>
            <a:r>
              <a:rPr lang="en-US" dirty="0"/>
              <a:t>Josh House, Adam Martin</a:t>
            </a:r>
          </a:p>
          <a:p>
            <a:r>
              <a:rPr lang="en-US" dirty="0"/>
              <a:t>Student Participation</a:t>
            </a:r>
          </a:p>
          <a:p>
            <a:pPr lvl="1"/>
            <a:r>
              <a:rPr lang="en-US" dirty="0"/>
              <a:t>N/A</a:t>
            </a:r>
          </a:p>
          <a:p>
            <a:r>
              <a:rPr lang="en-US" dirty="0"/>
              <a:t>Project Champion</a:t>
            </a:r>
          </a:p>
          <a:p>
            <a:pPr lvl="1"/>
            <a:r>
              <a:rPr lang="en-US" dirty="0"/>
              <a:t>CAPT (Ret) Hank Blaney, USCG</a:t>
            </a:r>
          </a:p>
          <a:p>
            <a:r>
              <a:rPr lang="en-US" dirty="0"/>
              <a:t>Project Support</a:t>
            </a:r>
          </a:p>
          <a:p>
            <a:pPr lvl="1"/>
            <a:r>
              <a:rPr lang="en-US" dirty="0"/>
              <a:t>Arctic ERMA, DHS Geospatial Management Office, Homeland Security Information Network (HSIN)</a:t>
            </a:r>
          </a:p>
          <a:p>
            <a:r>
              <a:rPr lang="en-US" dirty="0"/>
              <a:t>Project Advocates</a:t>
            </a:r>
          </a:p>
          <a:p>
            <a:pPr lvl="1"/>
            <a:r>
              <a:rPr lang="en-US" dirty="0"/>
              <a:t>District-17, USCG-HQ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568629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Arctic All-Hazards </a:t>
            </a:r>
            <a:r>
              <a:rPr lang="en-US" sz="3600" dirty="0" err="1"/>
              <a:t>WebGIS</a:t>
            </a:r>
            <a:r>
              <a:rPr lang="en-US" sz="3600" dirty="0"/>
              <a:t>:  Description and Baseline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4494" y="1687575"/>
            <a:ext cx="9940157" cy="3658147"/>
          </a:xfrm>
        </p:spPr>
        <p:txBody>
          <a:bodyPr>
            <a:normAutofit/>
          </a:bodyPr>
          <a:lstStyle/>
          <a:p>
            <a:r>
              <a:rPr lang="en-US" dirty="0"/>
              <a:t>Project Description: Develop an application that gives D-17 complete control over their geospatial assets in a user-friendly operating environment.</a:t>
            </a:r>
          </a:p>
          <a:p>
            <a:r>
              <a:rPr lang="en-US" dirty="0"/>
              <a:t>Baseline: USCG uses numerous systems, most notably Arctic ERMA, but they lack control over access, data, and visualization. 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907464"/>
          </a:xfrm>
        </p:spPr>
        <p:txBody>
          <a:bodyPr>
            <a:noAutofit/>
          </a:bodyPr>
          <a:lstStyle/>
          <a:p>
            <a:r>
              <a:rPr lang="en-US" sz="3500" dirty="0"/>
              <a:t>Arctic All-Hazards </a:t>
            </a:r>
            <a:r>
              <a:rPr lang="en-US" sz="3500" dirty="0" err="1"/>
              <a:t>WebGIS</a:t>
            </a:r>
            <a:r>
              <a:rPr lang="en-US" sz="3500" dirty="0"/>
              <a:t> :  Relevance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524114"/>
            <a:ext cx="8653505" cy="4078127"/>
          </a:xfrm>
        </p:spPr>
        <p:txBody>
          <a:bodyPr/>
          <a:lstStyle/>
          <a:p>
            <a:r>
              <a:rPr lang="en-US" dirty="0"/>
              <a:t>Relevance to DHS and USCG</a:t>
            </a:r>
          </a:p>
          <a:p>
            <a:pPr lvl="1"/>
            <a:r>
              <a:rPr lang="en-US" dirty="0"/>
              <a:t>Numerous advancements stem from this project</a:t>
            </a:r>
          </a:p>
          <a:p>
            <a:pPr lvl="1"/>
            <a:r>
              <a:rPr lang="en-US" dirty="0"/>
              <a:t>Serves as a testbed for web application development within approved DHS IT systems (HSIN and GII)</a:t>
            </a:r>
          </a:p>
          <a:p>
            <a:pPr lvl="2"/>
            <a:r>
              <a:rPr lang="en-US" dirty="0"/>
              <a:t>Inherent transition, early buy-in, and native operating environment</a:t>
            </a:r>
          </a:p>
          <a:p>
            <a:pPr lvl="1"/>
            <a:r>
              <a:rPr lang="en-US" dirty="0"/>
              <a:t>Advances to our understanding of displaying geospatial information</a:t>
            </a:r>
          </a:p>
          <a:p>
            <a:pPr lvl="1"/>
            <a:r>
              <a:rPr lang="en-US" dirty="0"/>
              <a:t>Identified previously unknown gaps between DHS IT and USCG</a:t>
            </a:r>
          </a:p>
          <a:p>
            <a:pPr lvl="1"/>
            <a:r>
              <a:rPr lang="en-US" dirty="0"/>
              <a:t>Increase overall D-17 capabilities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907464"/>
          </a:xfrm>
        </p:spPr>
        <p:txBody>
          <a:bodyPr>
            <a:noAutofit/>
          </a:bodyPr>
          <a:lstStyle/>
          <a:p>
            <a:r>
              <a:rPr lang="en-US" sz="3500" dirty="0"/>
              <a:t>Arctic All-Hazards </a:t>
            </a:r>
            <a:r>
              <a:rPr lang="en-US" sz="3500" dirty="0" err="1"/>
              <a:t>WebGIS</a:t>
            </a:r>
            <a:r>
              <a:rPr lang="en-US" sz="3500" dirty="0"/>
              <a:t> :  Relevance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875692"/>
            <a:ext cx="8653505" cy="3726549"/>
          </a:xfrm>
        </p:spPr>
        <p:txBody>
          <a:bodyPr/>
          <a:lstStyle/>
          <a:p>
            <a:r>
              <a:rPr lang="en-US" dirty="0"/>
              <a:t>Research Method (Overview)</a:t>
            </a:r>
            <a:endParaRPr lang="en-US" i="1" dirty="0">
              <a:solidFill>
                <a:srgbClr val="FFFF00"/>
              </a:solidFill>
            </a:endParaRPr>
          </a:p>
          <a:p>
            <a:pPr lvl="1"/>
            <a:r>
              <a:rPr lang="en-US" dirty="0"/>
              <a:t>Fundamental (basic research) questions relating to user experience (U/X) and user interface (U/I)</a:t>
            </a:r>
          </a:p>
          <a:p>
            <a:pPr lvl="1"/>
            <a:r>
              <a:rPr lang="en-US" dirty="0"/>
              <a:t>Pros/Cons of different </a:t>
            </a:r>
            <a:r>
              <a:rPr lang="en-US" dirty="0" err="1"/>
              <a:t>WebGIS</a:t>
            </a:r>
            <a:r>
              <a:rPr lang="en-US" dirty="0"/>
              <a:t> options</a:t>
            </a:r>
          </a:p>
          <a:p>
            <a:pPr lvl="1"/>
            <a:r>
              <a:rPr lang="en-US" dirty="0"/>
              <a:t>Applied development of a </a:t>
            </a:r>
            <a:r>
              <a:rPr lang="en-US" dirty="0" err="1"/>
              <a:t>WebGIS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3347007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907464"/>
          </a:xfrm>
        </p:spPr>
        <p:txBody>
          <a:bodyPr>
            <a:noAutofit/>
          </a:bodyPr>
          <a:lstStyle/>
          <a:p>
            <a:r>
              <a:rPr lang="en-US" sz="3500" dirty="0"/>
              <a:t>Arctic All-Hazards </a:t>
            </a:r>
            <a:r>
              <a:rPr lang="en-US" sz="3500" dirty="0" err="1"/>
              <a:t>WebGIS</a:t>
            </a:r>
            <a:r>
              <a:rPr lang="en-US" sz="3500" dirty="0"/>
              <a:t> :  Relevance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524114"/>
            <a:ext cx="8653505" cy="4078127"/>
          </a:xfrm>
        </p:spPr>
        <p:txBody>
          <a:bodyPr/>
          <a:lstStyle/>
          <a:p>
            <a:r>
              <a:rPr lang="en-US" dirty="0"/>
              <a:t>Research Method</a:t>
            </a:r>
            <a:endParaRPr lang="en-US" i="1" dirty="0">
              <a:solidFill>
                <a:srgbClr val="FFFF00"/>
              </a:solidFill>
            </a:endParaRPr>
          </a:p>
          <a:p>
            <a:pPr lvl="1"/>
            <a:r>
              <a:rPr lang="en-US" dirty="0"/>
              <a:t>User Experience (U/X) and User Interface (U/I)</a:t>
            </a:r>
          </a:p>
          <a:p>
            <a:pPr lvl="2"/>
            <a:r>
              <a:rPr lang="en-US" dirty="0"/>
              <a:t>Transition from map reader to map user</a:t>
            </a:r>
          </a:p>
          <a:p>
            <a:pPr lvl="2"/>
            <a:r>
              <a:rPr lang="en-US" dirty="0"/>
              <a:t>Move from static to dynamic displays</a:t>
            </a:r>
          </a:p>
          <a:p>
            <a:pPr lvl="2"/>
            <a:r>
              <a:rPr lang="en-US" dirty="0"/>
              <a:t>Significant research into how users experience/interact with text/image websites, less work done on </a:t>
            </a:r>
            <a:r>
              <a:rPr lang="en-US" dirty="0" err="1"/>
              <a:t>WebGIS</a:t>
            </a:r>
            <a:r>
              <a:rPr lang="en-US" dirty="0"/>
              <a:t> applications</a:t>
            </a:r>
          </a:p>
          <a:p>
            <a:pPr lvl="3"/>
            <a:r>
              <a:rPr lang="en-US" dirty="0"/>
              <a:t>Overall lack of </a:t>
            </a:r>
            <a:r>
              <a:rPr lang="en-US" dirty="0" err="1"/>
              <a:t>WebGIS</a:t>
            </a:r>
            <a:r>
              <a:rPr lang="en-US" dirty="0"/>
              <a:t> user studies (Roth et al. 2017)</a:t>
            </a:r>
          </a:p>
          <a:p>
            <a:pPr lvl="2"/>
            <a:r>
              <a:rPr lang="en-US" dirty="0"/>
              <a:t>Significant question: How to decrease the learning curve?</a:t>
            </a:r>
          </a:p>
          <a:p>
            <a:pPr lvl="3"/>
            <a:r>
              <a:rPr lang="en-US" dirty="0"/>
              <a:t>Clean, uncluttered design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1548638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3143AF-2A2E-6C41-A3B0-C58E243CD99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7" y="1230417"/>
            <a:ext cx="5808133" cy="3273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0798F3-C637-A046-AF05-7B73803241D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35883"/>
            <a:ext cx="5808133" cy="3273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4117BB-EDAF-C242-9359-CCB0B159CDA7}"/>
              </a:ext>
            </a:extLst>
          </p:cNvPr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3048688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4117BB-EDAF-C242-9359-CCB0B159CDA7}"/>
              </a:ext>
            </a:extLst>
          </p:cNvPr>
          <p:cNvSpPr/>
          <p:nvPr/>
        </p:nvSpPr>
        <p:spPr>
          <a:xfrm>
            <a:off x="629564" y="0"/>
            <a:ext cx="49664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22-23 April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2F3925-2FED-644D-8D8A-E1CC9B60B64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7" y="1230417"/>
            <a:ext cx="5808133" cy="3273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BB57A4-5E70-3D49-84B8-71E8569D8A9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637576"/>
            <a:ext cx="5808133" cy="3273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1479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907464"/>
          </a:xfrm>
        </p:spPr>
        <p:txBody>
          <a:bodyPr>
            <a:noAutofit/>
          </a:bodyPr>
          <a:lstStyle/>
          <a:p>
            <a:r>
              <a:rPr lang="en-US" sz="3500" dirty="0"/>
              <a:t>Arctic All-Hazards </a:t>
            </a:r>
            <a:r>
              <a:rPr lang="en-US" sz="3500" dirty="0" err="1"/>
              <a:t>WebGIS</a:t>
            </a:r>
            <a:r>
              <a:rPr lang="en-US" sz="3500" dirty="0"/>
              <a:t> :  Relevance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524114"/>
            <a:ext cx="8653505" cy="4078127"/>
          </a:xfrm>
        </p:spPr>
        <p:txBody>
          <a:bodyPr/>
          <a:lstStyle/>
          <a:p>
            <a:r>
              <a:rPr lang="en-US" dirty="0"/>
              <a:t>Research Method</a:t>
            </a:r>
            <a:endParaRPr lang="en-US" i="1" dirty="0">
              <a:solidFill>
                <a:srgbClr val="FFFF00"/>
              </a:solidFill>
            </a:endParaRPr>
          </a:p>
          <a:p>
            <a:pPr lvl="1"/>
            <a:r>
              <a:rPr lang="en-US" dirty="0"/>
              <a:t>Pros and Cons of Different </a:t>
            </a:r>
            <a:r>
              <a:rPr lang="en-US" dirty="0" err="1"/>
              <a:t>WebGIS</a:t>
            </a:r>
            <a:r>
              <a:rPr lang="en-US" dirty="0"/>
              <a:t> Options</a:t>
            </a:r>
          </a:p>
          <a:p>
            <a:pPr lvl="2"/>
            <a:r>
              <a:rPr lang="en-US" dirty="0"/>
              <a:t>Numerous open-source and commercial options</a:t>
            </a:r>
          </a:p>
          <a:p>
            <a:pPr lvl="3"/>
            <a:r>
              <a:rPr lang="en-US" dirty="0"/>
              <a:t>Team sought an option that met USCG requirements and would integrate with DHS IT requirements to limit potential transition issues</a:t>
            </a:r>
          </a:p>
          <a:p>
            <a:pPr lvl="2"/>
            <a:r>
              <a:rPr lang="en-US" dirty="0"/>
              <a:t>Open-source options present near infinite developer options</a:t>
            </a:r>
          </a:p>
          <a:p>
            <a:pPr lvl="3"/>
            <a:r>
              <a:rPr lang="en-US" dirty="0"/>
              <a:t>Potential of rejection by USCG and/or DHS IT due to maintenance costs and/or security concerns</a:t>
            </a:r>
          </a:p>
          <a:p>
            <a:pPr lvl="2"/>
            <a:r>
              <a:rPr lang="en-US" dirty="0"/>
              <a:t>DHS Geospatial Management Office (GMO) and </a:t>
            </a:r>
            <a:r>
              <a:rPr lang="en-US" dirty="0" err="1"/>
              <a:t>CGOneView</a:t>
            </a:r>
            <a:r>
              <a:rPr lang="en-US" dirty="0"/>
              <a:t> use the ESRI ArcGIS Online platform </a:t>
            </a:r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137157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4117BB-EDAF-C242-9359-CCB0B159CDA7}"/>
              </a:ext>
            </a:extLst>
          </p:cNvPr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389304-52BF-7A47-A967-19DC9693D18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4" y="1016952"/>
            <a:ext cx="5553443" cy="3897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473CB8-DB4F-4347-85B3-AE9D0487E369}"/>
              </a:ext>
            </a:extLst>
          </p:cNvPr>
          <p:cNvSpPr txBox="1"/>
          <p:nvPr/>
        </p:nvSpPr>
        <p:spPr>
          <a:xfrm>
            <a:off x="2815418" y="4914900"/>
            <a:ext cx="1305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Sack,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0CD8AC-420A-1A46-A394-78B96AC1D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016" y="2594219"/>
            <a:ext cx="5486400" cy="1435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55EE0E-078A-E14A-85C8-2C1845C988A5}"/>
              </a:ext>
            </a:extLst>
          </p:cNvPr>
          <p:cNvSpPr txBox="1"/>
          <p:nvPr/>
        </p:nvSpPr>
        <p:spPr>
          <a:xfrm>
            <a:off x="7970529" y="4111408"/>
            <a:ext cx="2244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Typical Stack Options</a:t>
            </a:r>
          </a:p>
        </p:txBody>
      </p:sp>
    </p:spTree>
    <p:extLst>
      <p:ext uri="{BB962C8B-B14F-4D97-AF65-F5344CB8AC3E}">
        <p14:creationId xmlns:p14="http://schemas.microsoft.com/office/powerpoint/2010/main" val="1790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907464"/>
          </a:xfrm>
        </p:spPr>
        <p:txBody>
          <a:bodyPr>
            <a:noAutofit/>
          </a:bodyPr>
          <a:lstStyle/>
          <a:p>
            <a:r>
              <a:rPr lang="en-US" sz="3500" dirty="0"/>
              <a:t>Arctic All-Hazards </a:t>
            </a:r>
            <a:r>
              <a:rPr lang="en-US" sz="3500" dirty="0" err="1"/>
              <a:t>WebGIS</a:t>
            </a:r>
            <a:r>
              <a:rPr lang="en-US" sz="3500" dirty="0"/>
              <a:t> :  Relevance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524114"/>
            <a:ext cx="8653505" cy="4078127"/>
          </a:xfrm>
        </p:spPr>
        <p:txBody>
          <a:bodyPr/>
          <a:lstStyle/>
          <a:p>
            <a:r>
              <a:rPr lang="en-US" dirty="0"/>
              <a:t>Research Method</a:t>
            </a:r>
            <a:endParaRPr lang="en-US" i="1" dirty="0">
              <a:solidFill>
                <a:srgbClr val="FFFF00"/>
              </a:solidFill>
            </a:endParaRPr>
          </a:p>
          <a:p>
            <a:pPr lvl="1"/>
            <a:r>
              <a:rPr lang="en-US" dirty="0"/>
              <a:t>Development of the Arctic All-Hazards </a:t>
            </a:r>
            <a:r>
              <a:rPr lang="en-US" dirty="0" err="1"/>
              <a:t>WebGIS</a:t>
            </a:r>
            <a:endParaRPr lang="en-US" dirty="0"/>
          </a:p>
          <a:p>
            <a:pPr lvl="2"/>
            <a:r>
              <a:rPr lang="en-US" dirty="0"/>
              <a:t>D-17 requirements</a:t>
            </a:r>
          </a:p>
          <a:p>
            <a:pPr lvl="3"/>
            <a:r>
              <a:rPr lang="en-US" dirty="0"/>
              <a:t>Requested data specific to their needs and their federal, state, local, and tribal partners</a:t>
            </a:r>
          </a:p>
          <a:p>
            <a:pPr lvl="3"/>
            <a:r>
              <a:rPr lang="en-US" dirty="0"/>
              <a:t>Requested an application that would allow for adding, storing, and sharing layers as needed</a:t>
            </a:r>
          </a:p>
          <a:p>
            <a:pPr lvl="3"/>
            <a:r>
              <a:rPr lang="en-US" dirty="0"/>
              <a:t>Outlined usability issues with Arctic ERMA </a:t>
            </a:r>
          </a:p>
          <a:p>
            <a:pPr lvl="4"/>
            <a:r>
              <a:rPr lang="en-US" dirty="0"/>
              <a:t>Relating to usability (data discovery and layer names)</a:t>
            </a:r>
          </a:p>
          <a:p>
            <a:pPr lvl="2"/>
            <a:r>
              <a:rPr lang="en-US" dirty="0"/>
              <a:t>Data Discovery</a:t>
            </a:r>
          </a:p>
          <a:p>
            <a:pPr lvl="3"/>
            <a:r>
              <a:rPr lang="en-US" dirty="0"/>
              <a:t>Captured the location of data sources</a:t>
            </a:r>
          </a:p>
          <a:p>
            <a:pPr lvl="3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05EEAC-35D4-5D4A-B5DF-00F8283D7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860127"/>
              </p:ext>
            </p:extLst>
          </p:nvPr>
        </p:nvGraphicFramePr>
        <p:xfrm>
          <a:off x="9278279" y="1828800"/>
          <a:ext cx="291372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673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Franklin Gothic Book" panose="020B0503020102020204" pitchFamily="34" charset="0"/>
                        </a:rPr>
                        <a:t>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73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AIS/Positioning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73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Chart Displays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73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Consolidated Weather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73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Environment/Sensitive Areas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73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Fisheries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73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Local Response/SAR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73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Franklin Gothic Book" panose="020B0503020102020204" pitchFamily="34" charset="0"/>
                        </a:rPr>
                        <a:t>State/Local/Tribal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592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1109" y="1105160"/>
          <a:ext cx="2782712" cy="4340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2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Franklin Gothic Book" panose="020B0503020102020204" pitchFamily="34" charset="0"/>
                        </a:rPr>
                        <a:t>AIS/Positioning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Wide Area Dectection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Vessel Information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NRT AIS (Terrestrial, Satellite, A&amp;B, Coastal)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View Vessel Positions (Inc. Tracklines)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AIS Filtering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Vessels Searchable (Name, IMO, etc.)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Manually Plot 'Objects of Interest'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Research Vessel Plans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Blue Force Tracking (Surface and Air)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Other Unclassified Vessel Tracking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62783" y="3263291"/>
          <a:ext cx="2362200" cy="1919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Franklin Gothic Book" panose="020B0503020102020204" pitchFamily="34" charset="0"/>
                        </a:rPr>
                        <a:t>Chart Displays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Water Depth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Obstructions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ATON (Aids to Navigation)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Territorial/EEZ Boundaries (Inc. disputed areas)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149388" y="736860"/>
          <a:ext cx="3211337" cy="4881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1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Franklin Gothic Book" panose="020B0503020102020204" pitchFamily="34" charset="0"/>
                        </a:rPr>
                        <a:t>Consolidated Weather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Wind Speed/Direction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Atmospheric Pressue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Cloud Ceiling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Visibility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Sky Conditions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Precipitation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Wave Height (Swell, Direction, Wind/Sea waves)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Tide (Water Levels, Predictions)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Currents (Speed)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Air and Water Temperature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Sea Ice Extent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Ice Concentrations (Coverage/Thickness)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539110" y="3144780"/>
          <a:ext cx="2579511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Franklin Gothic Book" panose="020B0503020102020204" pitchFamily="34" charset="0"/>
                        </a:rPr>
                        <a:t>Local Response/SAR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SAR Regions Layer within AOR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SAR Resource Information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Other Response Resources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86293" y="1067824"/>
          <a:ext cx="291518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Franklin Gothic Book" panose="020B0503020102020204" pitchFamily="34" charset="0"/>
                        </a:rPr>
                        <a:t>Environment/Sensitive Areas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Endangered Species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Breeding/Nesting Grounds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Sensitive Shoreline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829621" y="1800838"/>
          <a:ext cx="1998488" cy="1177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Franklin Gothic Book" panose="020B0503020102020204" pitchFamily="34" charset="0"/>
                        </a:rPr>
                        <a:t>Fisheries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Fish Region Overlay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Marine Wildlife/Tagged Species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539110" y="4854482"/>
          <a:ext cx="2489553" cy="1919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Franklin Gothic Book" panose="020B0503020102020204" pitchFamily="34" charset="0"/>
                        </a:rPr>
                        <a:t>State/Local/Tribal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POC Information for Villages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Tribal Entity Locations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Municipal Entity Locations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Traditional Maritime Subsistence Activity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55BDC5A-6E21-A643-B1CB-4BB81BD85176}"/>
              </a:ext>
            </a:extLst>
          </p:cNvPr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546582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907464"/>
          </a:xfrm>
        </p:spPr>
        <p:txBody>
          <a:bodyPr>
            <a:noAutofit/>
          </a:bodyPr>
          <a:lstStyle/>
          <a:p>
            <a:r>
              <a:rPr lang="en-US" sz="3500" dirty="0"/>
              <a:t>Arctic All-Hazards </a:t>
            </a:r>
            <a:r>
              <a:rPr lang="en-US" sz="3500" dirty="0" err="1"/>
              <a:t>WebGIS</a:t>
            </a:r>
            <a:r>
              <a:rPr lang="en-US" sz="3500" dirty="0"/>
              <a:t> :  Relevance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524114"/>
            <a:ext cx="8653505" cy="4078127"/>
          </a:xfrm>
        </p:spPr>
        <p:txBody>
          <a:bodyPr/>
          <a:lstStyle/>
          <a:p>
            <a:r>
              <a:rPr lang="en-US" dirty="0"/>
              <a:t>Research Method</a:t>
            </a:r>
            <a:endParaRPr lang="en-US" i="1" dirty="0">
              <a:solidFill>
                <a:srgbClr val="FFFF00"/>
              </a:solidFill>
            </a:endParaRPr>
          </a:p>
          <a:p>
            <a:pPr lvl="1"/>
            <a:r>
              <a:rPr lang="en-US" dirty="0"/>
              <a:t>Geospatial Information Infrastructure </a:t>
            </a:r>
          </a:p>
          <a:p>
            <a:pPr lvl="2"/>
            <a:r>
              <a:rPr lang="en-US" dirty="0"/>
              <a:t>An ESRI ArcGIS Portal overseen by DHS GMO</a:t>
            </a:r>
          </a:p>
          <a:p>
            <a:pPr lvl="2"/>
            <a:r>
              <a:rPr lang="en-US" dirty="0"/>
              <a:t>Available to anyone with a HSIN account</a:t>
            </a:r>
          </a:p>
          <a:p>
            <a:pPr lvl="3"/>
            <a:r>
              <a:rPr lang="en-US" dirty="0"/>
              <a:t>Uses HSIN log-in and password</a:t>
            </a:r>
          </a:p>
          <a:p>
            <a:pPr lvl="2"/>
            <a:r>
              <a:rPr lang="en-US" dirty="0"/>
              <a:t>Provides a backend for development of standalone </a:t>
            </a:r>
            <a:r>
              <a:rPr lang="en-US" dirty="0" err="1"/>
              <a:t>webmaps</a:t>
            </a:r>
            <a:r>
              <a:rPr lang="en-US" dirty="0"/>
              <a:t>, </a:t>
            </a:r>
            <a:r>
              <a:rPr lang="en-US" dirty="0" err="1"/>
              <a:t>storymaps</a:t>
            </a:r>
            <a:r>
              <a:rPr lang="en-US" dirty="0"/>
              <a:t>, and </a:t>
            </a:r>
            <a:r>
              <a:rPr lang="en-US" dirty="0" err="1"/>
              <a:t>webGIS</a:t>
            </a:r>
            <a:r>
              <a:rPr lang="en-US" dirty="0"/>
              <a:t> applications</a:t>
            </a:r>
          </a:p>
          <a:p>
            <a:pPr lvl="2"/>
            <a:r>
              <a:rPr lang="en-US" dirty="0"/>
              <a:t>GMO oversees system administration</a:t>
            </a:r>
          </a:p>
          <a:p>
            <a:pPr lvl="2"/>
            <a:r>
              <a:rPr lang="en-US" dirty="0"/>
              <a:t>Servers are owned by DHS IT</a:t>
            </a:r>
          </a:p>
          <a:p>
            <a:pPr lvl="2"/>
            <a:r>
              <a:rPr lang="en-US" dirty="0"/>
              <a:t>Integrates with all ESRI products and applications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4237466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F06702-E667-1D4D-BA0B-38CABF80EB39}"/>
              </a:ext>
            </a:extLst>
          </p:cNvPr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5" name="AAH_backend.mp4" descr="AAH_backend.mp4">
            <a:hlinkClick r:id="" action="ppaction://media"/>
            <a:extLst>
              <a:ext uri="{FF2B5EF4-FFF2-40B4-BE49-F238E27FC236}">
                <a16:creationId xmlns:a16="http://schemas.microsoft.com/office/drawing/2014/main" id="{A181ECEC-2FCA-3A49-812E-0700F25D96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8305" y="677419"/>
            <a:ext cx="8629403" cy="475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4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F06702-E667-1D4D-BA0B-38CABF80EB39}"/>
              </a:ext>
            </a:extLst>
          </p:cNvPr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2" name="AAH_Front.mp4" descr="AAH_Front.mp4">
            <a:hlinkClick r:id="" action="ppaction://media"/>
            <a:extLst>
              <a:ext uri="{FF2B5EF4-FFF2-40B4-BE49-F238E27FC236}">
                <a16:creationId xmlns:a16="http://schemas.microsoft.com/office/drawing/2014/main" id="{A025CF0E-AC0C-B342-A9C8-BA5FA68DCB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75133" y="584230"/>
            <a:ext cx="9015747" cy="499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F06702-E667-1D4D-BA0B-38CABF80EB39}"/>
              </a:ext>
            </a:extLst>
          </p:cNvPr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3" name="AIS_1.mp4" descr="AIS_1.mp4">
            <a:hlinkClick r:id="" action="ppaction://media"/>
            <a:extLst>
              <a:ext uri="{FF2B5EF4-FFF2-40B4-BE49-F238E27FC236}">
                <a16:creationId xmlns:a16="http://schemas.microsoft.com/office/drawing/2014/main" id="{D4C352E0-370F-754E-B2FD-B0AD1B718E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1407" y="586316"/>
            <a:ext cx="10363200" cy="489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5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All-Hazards </a:t>
            </a:r>
            <a:r>
              <a:rPr lang="en-US" sz="3600" dirty="0" err="1"/>
              <a:t>WebGIS</a:t>
            </a:r>
            <a:r>
              <a:rPr lang="en-US" sz="3600" dirty="0"/>
              <a:t>:  Schedule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01669" y="1684433"/>
            <a:ext cx="8273168" cy="3611962"/>
          </a:xfrm>
        </p:spPr>
        <p:txBody>
          <a:bodyPr>
            <a:normAutofit/>
          </a:bodyPr>
          <a:lstStyle/>
          <a:p>
            <a:r>
              <a:rPr lang="en-US" sz="2400" dirty="0"/>
              <a:t>Current year research schedule and milestones:</a:t>
            </a:r>
          </a:p>
          <a:p>
            <a:pPr lvl="1"/>
            <a:r>
              <a:rPr lang="en-US" sz="2000" dirty="0"/>
              <a:t>Go Live (TBD)</a:t>
            </a:r>
          </a:p>
          <a:p>
            <a:pPr lvl="1"/>
            <a:r>
              <a:rPr lang="en-US" sz="2000" dirty="0"/>
              <a:t>Final Report (completed)</a:t>
            </a:r>
          </a:p>
          <a:p>
            <a:endParaRPr lang="en-US" sz="2400" dirty="0"/>
          </a:p>
          <a:p>
            <a:r>
              <a:rPr lang="en-US" sz="2400" dirty="0"/>
              <a:t>Current year metrics:</a:t>
            </a:r>
          </a:p>
          <a:p>
            <a:pPr lvl="1"/>
            <a:r>
              <a:rPr lang="en-US" sz="2000" dirty="0"/>
              <a:t>Final Report is completed</a:t>
            </a:r>
          </a:p>
          <a:p>
            <a:pPr lvl="1"/>
            <a:r>
              <a:rPr lang="en-US" sz="2000" dirty="0"/>
              <a:t>Go Live is dependent on integrating NAIS</a:t>
            </a:r>
          </a:p>
          <a:p>
            <a:pPr lvl="2"/>
            <a:r>
              <a:rPr lang="en-US" sz="1800" dirty="0"/>
              <a:t>USCG and GMO are working on an MOU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3353792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589930"/>
          </a:xfrm>
        </p:spPr>
        <p:txBody>
          <a:bodyPr>
            <a:noAutofit/>
          </a:bodyPr>
          <a:lstStyle/>
          <a:p>
            <a:r>
              <a:rPr lang="en-US" sz="3500" dirty="0"/>
              <a:t>Arctic All-Hazards </a:t>
            </a:r>
            <a:r>
              <a:rPr lang="en-US" sz="3500" dirty="0" err="1"/>
              <a:t>WebGIS</a:t>
            </a:r>
            <a:r>
              <a:rPr lang="en-US" sz="3500" dirty="0"/>
              <a:t> :  Planned Research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2930" y="1672160"/>
            <a:ext cx="8273168" cy="3647985"/>
          </a:xfrm>
        </p:spPr>
        <p:txBody>
          <a:bodyPr>
            <a:normAutofit/>
          </a:bodyPr>
          <a:lstStyle/>
          <a:p>
            <a:r>
              <a:rPr lang="en-US" sz="2400" dirty="0"/>
              <a:t>Planned outcomes of the research</a:t>
            </a:r>
          </a:p>
          <a:p>
            <a:pPr lvl="1"/>
            <a:r>
              <a:rPr lang="en-US" sz="2000" dirty="0"/>
              <a:t>Increased understanding of how users experience </a:t>
            </a:r>
            <a:r>
              <a:rPr lang="en-US" sz="2000" dirty="0" err="1"/>
              <a:t>webGIS</a:t>
            </a:r>
            <a:r>
              <a:rPr lang="en-US" sz="2000" dirty="0"/>
              <a:t> applications</a:t>
            </a:r>
          </a:p>
          <a:p>
            <a:pPr lvl="1"/>
            <a:r>
              <a:rPr lang="en-US" sz="2000" dirty="0"/>
              <a:t>Application for D-17</a:t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Please identify concluded research identification:</a:t>
            </a:r>
          </a:p>
          <a:p>
            <a:pPr lvl="1"/>
            <a:r>
              <a:rPr lang="en-US" sz="2000" dirty="0"/>
              <a:t>Final Report – Knowledge Product</a:t>
            </a:r>
          </a:p>
          <a:p>
            <a:pPr lvl="1"/>
            <a:r>
              <a:rPr lang="en-US" sz="2000" dirty="0"/>
              <a:t>Application – Asset for D-17/USCG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3428510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All-Hazards </a:t>
            </a:r>
            <a:r>
              <a:rPr lang="en-US" sz="3600" dirty="0" err="1"/>
              <a:t>WebGIS</a:t>
            </a:r>
            <a:r>
              <a:rPr lang="en-US" sz="3600" dirty="0"/>
              <a:t>:  Key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2930" y="1672160"/>
            <a:ext cx="8273168" cy="3731113"/>
          </a:xfrm>
        </p:spPr>
        <p:txBody>
          <a:bodyPr>
            <a:normAutofit/>
          </a:bodyPr>
          <a:lstStyle/>
          <a:p>
            <a:r>
              <a:rPr lang="en-US" sz="2400" dirty="0"/>
              <a:t>Relay what has been the key accomplishments of the project to date:</a:t>
            </a:r>
          </a:p>
          <a:p>
            <a:pPr lvl="1"/>
            <a:r>
              <a:rPr lang="en-US" sz="2000" dirty="0"/>
              <a:t>Furthered basic research on design and implementation of </a:t>
            </a:r>
            <a:r>
              <a:rPr lang="en-US" sz="2000" dirty="0" err="1"/>
              <a:t>WebGIS</a:t>
            </a:r>
            <a:r>
              <a:rPr lang="en-US" sz="2000" dirty="0"/>
              <a:t> applications</a:t>
            </a:r>
          </a:p>
          <a:p>
            <a:pPr lvl="1"/>
            <a:r>
              <a:rPr lang="en-US" sz="2000" dirty="0"/>
              <a:t>Demonstrated a transition pathway for development of applications within existing DHS architecture</a:t>
            </a:r>
          </a:p>
          <a:p>
            <a:pPr lvl="2"/>
            <a:r>
              <a:rPr lang="en-US" sz="1800" dirty="0"/>
              <a:t>Decreasing redundancy and cost</a:t>
            </a:r>
          </a:p>
          <a:p>
            <a:pPr lvl="2"/>
            <a:r>
              <a:rPr lang="en-US" sz="1800" dirty="0"/>
              <a:t>Increasing interoperability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468560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All-Hazards </a:t>
            </a:r>
            <a:r>
              <a:rPr lang="en-US" sz="3600" dirty="0" err="1"/>
              <a:t>WebGIS</a:t>
            </a:r>
            <a:r>
              <a:rPr lang="en-US" sz="3600" dirty="0"/>
              <a:t>:  Transition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63037" y="1739664"/>
            <a:ext cx="8273168" cy="3307349"/>
          </a:xfrm>
        </p:spPr>
        <p:txBody>
          <a:bodyPr>
            <a:normAutofit/>
          </a:bodyPr>
          <a:lstStyle/>
          <a:p>
            <a:r>
              <a:rPr lang="en-US" sz="2400" dirty="0"/>
              <a:t>Arctic All-Hazards </a:t>
            </a:r>
            <a:r>
              <a:rPr lang="en-US" sz="2400" dirty="0" err="1"/>
              <a:t>WebGIS</a:t>
            </a:r>
            <a:r>
              <a:rPr lang="en-US" sz="2400" dirty="0"/>
              <a:t> Application</a:t>
            </a:r>
          </a:p>
          <a:p>
            <a:pPr lvl="1"/>
            <a:r>
              <a:rPr lang="en-US" sz="2000" dirty="0"/>
              <a:t>Exists within GII, owned by Project Champion, ready to Go Live</a:t>
            </a:r>
          </a:p>
          <a:p>
            <a:r>
              <a:rPr lang="en-US" sz="2400" dirty="0"/>
              <a:t>Prepping to publish basic research findings in academic journal</a:t>
            </a:r>
          </a:p>
          <a:p>
            <a:pPr lvl="1"/>
            <a:r>
              <a:rPr lang="en-US" sz="2000" dirty="0"/>
              <a:t>Further our understanding of exploiting </a:t>
            </a:r>
            <a:r>
              <a:rPr lang="en-US" sz="2000" dirty="0" err="1"/>
              <a:t>WebGIS</a:t>
            </a:r>
            <a:r>
              <a:rPr lang="en-US" sz="2000" dirty="0"/>
              <a:t> applications and how to test their efficacy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Ready for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2930" y="1935786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6" name="Picture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966CAC80-04B7-1C4F-B5EF-350433360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r="3905"/>
          <a:stretch>
            <a:fillRect/>
          </a:stretch>
        </p:blipFill>
        <p:spPr>
          <a:xfrm>
            <a:off x="6314042" y="1316494"/>
            <a:ext cx="5845519" cy="351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10392</TotalTime>
  <Words>1193</Words>
  <Application>Microsoft Office PowerPoint</Application>
  <PresentationFormat>Widescreen</PresentationFormat>
  <Paragraphs>183</Paragraphs>
  <Slides>21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Franklin Gothic Book</vt:lpstr>
      <vt:lpstr>Franklin Gothic Medium Cond</vt:lpstr>
      <vt:lpstr>Office Theme</vt:lpstr>
      <vt:lpstr> ADAC Year 6 Annual Meeting ADAC Project Briefing Arctic All Hazards WebGIS</vt:lpstr>
      <vt:lpstr>Arctic All-Hazards WebGIS:  Improving User Experience and User Interface</vt:lpstr>
      <vt:lpstr>Arctic All-Hazards WebGIS:  Description and Baseline</vt:lpstr>
      <vt:lpstr>Arctic All-Hazards WebGIS :  Relevance and Method</vt:lpstr>
      <vt:lpstr>Arctic All-Hazards WebGIS :  Relevance and Method</vt:lpstr>
      <vt:lpstr>Arctic All-Hazards WebGIS :  Relevance and Method</vt:lpstr>
      <vt:lpstr>PowerPoint Presentation</vt:lpstr>
      <vt:lpstr>PowerPoint Presentation</vt:lpstr>
      <vt:lpstr>Arctic All-Hazards WebGIS :  Relevance and Method</vt:lpstr>
      <vt:lpstr>PowerPoint Presentation</vt:lpstr>
      <vt:lpstr>Arctic All-Hazards WebGIS :  Relevance and Method</vt:lpstr>
      <vt:lpstr>PowerPoint Presentation</vt:lpstr>
      <vt:lpstr>Arctic All-Hazards WebGIS :  Relevance and Method</vt:lpstr>
      <vt:lpstr>PowerPoint Presentation</vt:lpstr>
      <vt:lpstr>PowerPoint Presentation</vt:lpstr>
      <vt:lpstr>PowerPoint Presentation</vt:lpstr>
      <vt:lpstr>Arctic All-Hazards WebGIS:  Schedule and Metrics</vt:lpstr>
      <vt:lpstr>Arctic All-Hazards WebGIS :  Planned Research Outcomes</vt:lpstr>
      <vt:lpstr>Arctic All-Hazards WebGIS:  Key Accomplishments</vt:lpstr>
      <vt:lpstr>Arctic All-Hazards WebGIS:  Transition Plans</vt:lpstr>
      <vt:lpstr>Ready for questions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Randy Kee</cp:lastModifiedBy>
  <cp:revision>294</cp:revision>
  <cp:lastPrinted>2018-08-30T21:44:35Z</cp:lastPrinted>
  <dcterms:created xsi:type="dcterms:W3CDTF">2018-01-03T22:04:18Z</dcterms:created>
  <dcterms:modified xsi:type="dcterms:W3CDTF">2020-05-11T15:16:55Z</dcterms:modified>
</cp:coreProperties>
</file>